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87" r:id="rId6"/>
    <p:sldId id="288" r:id="rId7"/>
    <p:sldId id="259" r:id="rId8"/>
    <p:sldId id="286" r:id="rId9"/>
    <p:sldId id="289" r:id="rId10"/>
    <p:sldId id="290" r:id="rId11"/>
    <p:sldId id="265" r:id="rId12"/>
    <p:sldId id="267" r:id="rId13"/>
    <p:sldId id="263" r:id="rId14"/>
    <p:sldId id="262" r:id="rId15"/>
    <p:sldId id="260" r:id="rId16"/>
    <p:sldId id="269" r:id="rId17"/>
    <p:sldId id="270" r:id="rId18"/>
    <p:sldId id="273" r:id="rId19"/>
    <p:sldId id="271" r:id="rId20"/>
    <p:sldId id="264" r:id="rId21"/>
    <p:sldId id="272" r:id="rId22"/>
    <p:sldId id="274" r:id="rId2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6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9E18BF-CF46-427F-9C59-FFE9ACED3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1304AA5-2389-422F-A075-B4A633A77B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552DC40-FB05-434C-8EFD-3F84B718D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74FC-A1B1-40A2-B9B8-EDFF61142B46}" type="datetimeFigureOut">
              <a:rPr lang="sv-SE" smtClean="0"/>
              <a:t>2021-02-11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4639D99-A19C-4CC9-9B48-7E00F578F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0C9D5EF-8335-4AB5-91F0-187B1FEC4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52748-C397-482B-947A-E8593EFD2A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2683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8DDF12-0E34-4308-A2B4-49C2EE134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81BFDC8-479E-4DE0-BE29-392BBA0BC1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8AE0855-AB26-4CF1-82AA-C3DE42AFD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74FC-A1B1-40A2-B9B8-EDFF61142B46}" type="datetimeFigureOut">
              <a:rPr lang="sv-SE" smtClean="0"/>
              <a:t>2021-02-11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2BBE649-47FF-49FC-B479-E00EC94AD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2B4817B-91A6-4879-B17D-F60AAC1C9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52748-C397-482B-947A-E8593EFD2A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095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743C3A62-8711-4E20-ADD5-30989FDDB5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76EA970-69CC-4BE4-B524-02176B8AFB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83209F3-32F8-4253-B044-F0DA88FC0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74FC-A1B1-40A2-B9B8-EDFF61142B46}" type="datetimeFigureOut">
              <a:rPr lang="sv-SE" smtClean="0"/>
              <a:t>2021-02-11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C0C53C5-0688-4D62-ABF1-68517D43D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C7A5B19-83DA-468A-85C2-B0E81D8A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52748-C397-482B-947A-E8593EFD2A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3763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02B406-E8DC-4B49-A273-CA368B990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DA20616-04FC-474C-B50B-FE9B91CCD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F617B04-CA31-4E2F-BA01-C1F234AFC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74FC-A1B1-40A2-B9B8-EDFF61142B46}" type="datetimeFigureOut">
              <a:rPr lang="sv-SE" smtClean="0"/>
              <a:t>2021-02-11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C442081-3191-4388-9D23-3E33D68E3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08A9FD3-5DEB-4E28-88A4-3252F623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52748-C397-482B-947A-E8593EFD2A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9760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206C9F-6618-40E5-B703-DDA60D3E3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053494C-704F-4DE8-829F-3912AD788D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5359FB2-09C6-4185-B622-38170D44F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74FC-A1B1-40A2-B9B8-EDFF61142B46}" type="datetimeFigureOut">
              <a:rPr lang="sv-SE" smtClean="0"/>
              <a:t>2021-02-11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87853BC-C3BA-450B-821A-A270AE072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F32E53D-CAEC-4FDE-905F-630C10C8F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52748-C397-482B-947A-E8593EFD2A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5326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285FD8-DF4B-4A24-83CD-FFF319673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EA8F844-03E2-4D0A-8278-1AD64E7AC0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A91694C-E61F-41F2-80C4-1879EC521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BF9F48A-DA73-4CD2-AEB1-52DF89376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74FC-A1B1-40A2-B9B8-EDFF61142B46}" type="datetimeFigureOut">
              <a:rPr lang="sv-SE" smtClean="0"/>
              <a:t>2021-02-11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297A523-E0E8-47B9-BE19-BD0CC7CC4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6CA6421-5736-4A44-8FC8-A26627F9D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52748-C397-482B-947A-E8593EFD2A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1252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9A9A8F-1A41-4F9A-8907-47D59676A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FD40678-0C38-48B4-B5D1-2FBF2D629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6F611BE-FCCE-4019-8011-F20057A88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9BB9D19-5BB6-4AA7-BA25-45C00CB52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3822E4D-751E-4EB6-9672-0B83C817DD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BD1761D1-2BCA-4943-8CC3-108C488F9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74FC-A1B1-40A2-B9B8-EDFF61142B46}" type="datetimeFigureOut">
              <a:rPr lang="sv-SE" smtClean="0"/>
              <a:t>2021-02-11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2ED2E34E-0D82-441A-BC26-CF760BD9D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59D557E-6DE1-4E55-A85F-91388BFA5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52748-C397-482B-947A-E8593EFD2A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0354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3EE98E-993B-4E7C-A3C2-8BA80DFB4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E3D51A7-8EF4-4090-9647-483473426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74FC-A1B1-40A2-B9B8-EDFF61142B46}" type="datetimeFigureOut">
              <a:rPr lang="sv-SE" smtClean="0"/>
              <a:t>2021-02-11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998D8C5-1A75-4822-89B8-3EED7A379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311E20D-7E02-46B1-AC58-3F6E4ACDB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52748-C397-482B-947A-E8593EFD2A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9475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FCE5F5E-B54B-479E-803C-6D40DEE43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74FC-A1B1-40A2-B9B8-EDFF61142B46}" type="datetimeFigureOut">
              <a:rPr lang="sv-SE" smtClean="0"/>
              <a:t>2021-02-11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080BD03-42C4-48BC-8D94-12B0DD03C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0F6A72F-B1A5-4A89-8E1F-39FD312ED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52748-C397-482B-947A-E8593EFD2A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6014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543DAE-3DC6-4D98-90C7-E059C8735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0A0A3BB-E698-4E71-AD7C-4E4F5CB07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6583FF9-6A09-451E-8ED9-1D9F803E4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6D6F4CE-9530-43C2-98F1-3A8250E68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74FC-A1B1-40A2-B9B8-EDFF61142B46}" type="datetimeFigureOut">
              <a:rPr lang="sv-SE" smtClean="0"/>
              <a:t>2021-02-11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FE39D99-6EE8-49C9-889B-B10095753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A175C82-85E9-4321-8E94-4C38FB464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52748-C397-482B-947A-E8593EFD2A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3653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E32133-168B-4EB9-9C4F-CBAA12336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B270E78-16A4-4642-9397-AAF991DABB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FB681F8-8EA7-4705-BC3F-92DBEA810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128F735-DB1B-43F4-85F1-72A850F65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74FC-A1B1-40A2-B9B8-EDFF61142B46}" type="datetimeFigureOut">
              <a:rPr lang="sv-SE" smtClean="0"/>
              <a:t>2021-02-11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914CA49-C71F-487A-82C8-E74951B42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B4901A2-3E85-4510-ADBC-6DF03DECF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52748-C397-482B-947A-E8593EFD2A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681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C814524-2735-458F-95D1-1F7C6888D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FC63D2A-25D9-4BF9-B45B-ABC674979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EA37C2F-CA11-492F-941C-8F40E925E1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C74FC-A1B1-40A2-B9B8-EDFF61142B46}" type="datetimeFigureOut">
              <a:rPr lang="sv-SE" smtClean="0"/>
              <a:t>2021-02-11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E136FD-5DD6-4129-B9E4-E177591577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2940BED-0899-4854-A821-1BB916954B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52748-C397-482B-947A-E8593EFD2A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639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Fyoa0mS5UQ" TargetMode="External"/><Relationship Id="rId2" Type="http://schemas.openxmlformats.org/officeDocument/2006/relationships/hyperlink" Target="https://youtu.be/Dqc9V-tWlH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a8FnBlVFhiU" TargetMode="External"/><Relationship Id="rId4" Type="http://schemas.openxmlformats.org/officeDocument/2006/relationships/hyperlink" Target="https://youtu.be/nnFEV_VE6WY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14A127-8027-4352-9EB3-2380806D1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8800" b="1" dirty="0">
                <a:solidFill>
                  <a:schemeClr val="bg1"/>
                </a:solidFill>
                <a:latin typeface="Imprint MT Shadow" panose="04020605060303030202" pitchFamily="82" charset="0"/>
                <a:cs typeface="Aharoni" panose="02010803020104030203" pitchFamily="2" charset="-79"/>
              </a:rPr>
              <a:t>1948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D91B1D1-F95B-47B4-B230-9085C735D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122" name="Picture 2" descr="Bildresultat för amrut logo">
            <a:extLst>
              <a:ext uri="{FF2B5EF4-FFF2-40B4-BE49-F238E27FC236}">
                <a16:creationId xmlns:a16="http://schemas.microsoft.com/office/drawing/2014/main" id="{EB843A73-1A25-4298-B23C-EB29712C0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4" y="1601872"/>
            <a:ext cx="12112486" cy="445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462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A480205-2C5D-4977-B75C-13C5D68ED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7245" y="770477"/>
            <a:ext cx="2648933" cy="1325563"/>
          </a:xfrm>
        </p:spPr>
        <p:txBody>
          <a:bodyPr>
            <a:normAutofit/>
          </a:bodyPr>
          <a:lstStyle/>
          <a:p>
            <a:r>
              <a:rPr lang="sv-SE" sz="8800" dirty="0">
                <a:solidFill>
                  <a:schemeClr val="bg1"/>
                </a:solidFill>
                <a:latin typeface="Imprint MT Shadow" panose="04020605060303030202" pitchFamily="82" charset="0"/>
              </a:rPr>
              <a:t>1996</a:t>
            </a:r>
          </a:p>
        </p:txBody>
      </p:sp>
      <p:pic>
        <p:nvPicPr>
          <p:cNvPr id="6148" name="Picture 4" descr="Bildresultat för paul john logo">
            <a:extLst>
              <a:ext uri="{FF2B5EF4-FFF2-40B4-BE49-F238E27FC236}">
                <a16:creationId xmlns:a16="http://schemas.microsoft.com/office/drawing/2014/main" id="{AB6CFAEB-0F50-4E2C-8485-008146D1C1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318" y="334595"/>
            <a:ext cx="6183248" cy="618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652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C1EB0B-D026-400B-96EA-79D3BFA189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115F13F-C5F2-4BC7-894D-F6A73FB098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CB0836E-0EEC-4E99-AF77-FEAF73D62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5250"/>
            <a:ext cx="11430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990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C1EB0B-D026-400B-96EA-79D3BFA189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115F13F-C5F2-4BC7-894D-F6A73FB098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5859A9D-DFA6-42A5-BF06-10FF49BBA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202" y="0"/>
            <a:ext cx="79275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766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C1EB0B-D026-400B-96EA-79D3BFA189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115F13F-C5F2-4BC7-894D-F6A73FB098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E5417FD-AA73-46D4-884E-5EA912358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711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C1EB0B-D026-400B-96EA-79D3BFA189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759390"/>
            <a:ext cx="5725212" cy="1243470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  <a:latin typeface="Imprint MT Shadow" panose="04020605060303030202" pitchFamily="82" charset="0"/>
              </a:rPr>
              <a:t>Paul P John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115F13F-C5F2-4BC7-894D-F6A73FB098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8BB9CFD-3379-4560-AC6D-29B3F21FD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0" y="207684"/>
            <a:ext cx="5154105" cy="6442631"/>
          </a:xfrm>
          <a:prstGeom prst="rect">
            <a:avLst/>
          </a:prstGeom>
        </p:spPr>
      </p:pic>
      <p:pic>
        <p:nvPicPr>
          <p:cNvPr id="7170" name="Picture 2" descr="Image for post">
            <a:extLst>
              <a:ext uri="{FF2B5EF4-FFF2-40B4-BE49-F238E27FC236}">
                <a16:creationId xmlns:a16="http://schemas.microsoft.com/office/drawing/2014/main" id="{05169F40-7672-49B1-B7E1-00128F5E7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78441"/>
            <a:ext cx="5857875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203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C1EB0B-D026-400B-96EA-79D3BFA189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115F13F-C5F2-4BC7-894D-F6A73FB098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894EF7F-6CC0-4640-81A2-C93ADBE70D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907" y="0"/>
            <a:ext cx="6631341" cy="685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406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BBCBF1F-97D2-4D14-B606-CC15DE4D4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09" y="311085"/>
            <a:ext cx="10788192" cy="6099142"/>
          </a:xfrm>
        </p:spPr>
        <p:txBody>
          <a:bodyPr>
            <a:normAutofit/>
          </a:bodyPr>
          <a:lstStyle/>
          <a:p>
            <a:r>
              <a:rPr lang="sv-SE" sz="4400" dirty="0">
                <a:solidFill>
                  <a:schemeClr val="bg1"/>
                </a:solidFill>
                <a:latin typeface="Imprint MT Shadow" panose="04020605060303030202" pitchFamily="82" charset="0"/>
              </a:rPr>
              <a:t>Potstill pannor 2007</a:t>
            </a:r>
          </a:p>
          <a:p>
            <a:r>
              <a:rPr lang="sv-SE" sz="4400" dirty="0">
                <a:solidFill>
                  <a:schemeClr val="bg1"/>
                </a:solidFill>
                <a:latin typeface="Imprint MT Shadow" panose="04020605060303030202" pitchFamily="82" charset="0"/>
              </a:rPr>
              <a:t>Paul John </a:t>
            </a:r>
            <a:r>
              <a:rPr lang="sv-SE" sz="4400" dirty="0" err="1">
                <a:solidFill>
                  <a:schemeClr val="bg1"/>
                </a:solidFill>
                <a:latin typeface="Imprint MT Shadow" panose="04020605060303030202" pitchFamily="82" charset="0"/>
              </a:rPr>
              <a:t>single</a:t>
            </a:r>
            <a:r>
              <a:rPr lang="sv-SE" sz="4400" dirty="0">
                <a:solidFill>
                  <a:schemeClr val="bg1"/>
                </a:solidFill>
                <a:latin typeface="Imprint MT Shadow" panose="04020605060303030202" pitchFamily="82" charset="0"/>
              </a:rPr>
              <a:t> malt lanserades i okt 2012</a:t>
            </a:r>
          </a:p>
          <a:p>
            <a:r>
              <a:rPr lang="sv-SE" sz="4400" dirty="0">
                <a:solidFill>
                  <a:schemeClr val="bg1"/>
                </a:solidFill>
                <a:latin typeface="Imprint MT Shadow" panose="04020605060303030202" pitchFamily="82" charset="0"/>
              </a:rPr>
              <a:t>Använder sig av sexraders korn</a:t>
            </a:r>
          </a:p>
          <a:p>
            <a:r>
              <a:rPr lang="sv-SE" sz="4400" dirty="0">
                <a:solidFill>
                  <a:schemeClr val="bg1"/>
                </a:solidFill>
                <a:latin typeface="Imprint MT Shadow" panose="04020605060303030202" pitchFamily="82" charset="0"/>
              </a:rPr>
              <a:t>Allt utom torv kommer från Indien</a:t>
            </a:r>
          </a:p>
          <a:p>
            <a:r>
              <a:rPr lang="sv-SE" sz="4400" dirty="0">
                <a:solidFill>
                  <a:schemeClr val="bg1"/>
                </a:solidFill>
                <a:latin typeface="Imprint MT Shadow" panose="04020605060303030202" pitchFamily="82" charset="0"/>
              </a:rPr>
              <a:t>Kapacitet 1.500.000 liter (</a:t>
            </a:r>
            <a:r>
              <a:rPr lang="sv-SE" sz="4400" dirty="0" err="1">
                <a:solidFill>
                  <a:schemeClr val="bg1"/>
                </a:solidFill>
                <a:latin typeface="Imprint MT Shadow" panose="04020605060303030202" pitchFamily="82" charset="0"/>
              </a:rPr>
              <a:t>Bruichladdich</a:t>
            </a:r>
            <a:r>
              <a:rPr lang="sv-SE" sz="4400">
                <a:solidFill>
                  <a:schemeClr val="bg1"/>
                </a:solidFill>
                <a:latin typeface="Imprint MT Shadow" panose="04020605060303030202" pitchFamily="82" charset="0"/>
              </a:rPr>
              <a:t>)</a:t>
            </a:r>
            <a:endParaRPr lang="sv-SE" sz="4400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397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6E56ECF5-88B4-4BA6-8845-F569AA16C6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414" y="-73506"/>
            <a:ext cx="3957486" cy="6931506"/>
          </a:xfrm>
        </p:spPr>
      </p:pic>
      <p:sp>
        <p:nvSpPr>
          <p:cNvPr id="15" name="Rubrik 14">
            <a:extLst>
              <a:ext uri="{FF2B5EF4-FFF2-40B4-BE49-F238E27FC236}">
                <a16:creationId xmlns:a16="http://schemas.microsoft.com/office/drawing/2014/main" id="{FFA2EC85-8450-4179-9482-198A2765B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3853" y="911880"/>
            <a:ext cx="6683604" cy="4423691"/>
          </a:xfrm>
        </p:spPr>
        <p:txBody>
          <a:bodyPr>
            <a:normAutofit/>
          </a:bodyPr>
          <a:lstStyle/>
          <a:p>
            <a:r>
              <a:rPr lang="sv-SE" dirty="0" err="1">
                <a:solidFill>
                  <a:schemeClr val="bg1"/>
                </a:solidFill>
                <a:latin typeface="Imprint MT Shadow" panose="04020605060303030202" pitchFamily="82" charset="0"/>
              </a:rPr>
              <a:t>Unpeated</a:t>
            </a:r>
            <a:r>
              <a:rPr lang="sv-SE" dirty="0">
                <a:solidFill>
                  <a:schemeClr val="bg1"/>
                </a:solidFill>
                <a:latin typeface="Imprint MT Shadow" panose="04020605060303030202" pitchFamily="82" charset="0"/>
              </a:rPr>
              <a:t> </a:t>
            </a:r>
            <a:r>
              <a:rPr lang="sv-SE" dirty="0" err="1">
                <a:solidFill>
                  <a:schemeClr val="bg1"/>
                </a:solidFill>
                <a:latin typeface="Imprint MT Shadow" panose="04020605060303030202" pitchFamily="82" charset="0"/>
              </a:rPr>
              <a:t>single</a:t>
            </a:r>
            <a:r>
              <a:rPr lang="sv-SE" dirty="0">
                <a:solidFill>
                  <a:schemeClr val="bg1"/>
                </a:solidFill>
                <a:latin typeface="Imprint MT Shadow" panose="04020605060303030202" pitchFamily="82" charset="0"/>
              </a:rPr>
              <a:t> malt</a:t>
            </a:r>
            <a:br>
              <a:rPr lang="sv-SE" dirty="0">
                <a:solidFill>
                  <a:schemeClr val="bg1"/>
                </a:solidFill>
                <a:latin typeface="Imprint MT Shadow" panose="04020605060303030202" pitchFamily="82" charset="0"/>
              </a:rPr>
            </a:br>
            <a:r>
              <a:rPr lang="sv-SE" dirty="0" err="1">
                <a:solidFill>
                  <a:schemeClr val="bg1"/>
                </a:solidFill>
                <a:latin typeface="Imprint MT Shadow" panose="04020605060303030202" pitchFamily="82" charset="0"/>
              </a:rPr>
              <a:t>Alc</a:t>
            </a:r>
            <a:r>
              <a:rPr lang="sv-SE" dirty="0">
                <a:solidFill>
                  <a:schemeClr val="bg1"/>
                </a:solidFill>
                <a:latin typeface="Imprint MT Shadow" panose="04020605060303030202" pitchFamily="82" charset="0"/>
              </a:rPr>
              <a:t> 55,2%</a:t>
            </a:r>
            <a:br>
              <a:rPr lang="sv-SE" dirty="0">
                <a:solidFill>
                  <a:schemeClr val="bg1"/>
                </a:solidFill>
                <a:latin typeface="Imprint MT Shadow" panose="04020605060303030202" pitchFamily="82" charset="0"/>
              </a:rPr>
            </a:br>
            <a:r>
              <a:rPr lang="sv-SE" dirty="0">
                <a:solidFill>
                  <a:schemeClr val="bg1"/>
                </a:solidFill>
                <a:latin typeface="Imprint MT Shadow" panose="04020605060303030202" pitchFamily="82" charset="0"/>
              </a:rPr>
              <a:t>ex bourbon </a:t>
            </a:r>
            <a:r>
              <a:rPr lang="sv-SE" dirty="0" err="1">
                <a:solidFill>
                  <a:schemeClr val="bg1"/>
                </a:solidFill>
                <a:latin typeface="Imprint MT Shadow" panose="04020605060303030202" pitchFamily="82" charset="0"/>
              </a:rPr>
              <a:t>barrels</a:t>
            </a:r>
            <a:br>
              <a:rPr lang="sv-SE" dirty="0">
                <a:solidFill>
                  <a:schemeClr val="bg1"/>
                </a:solidFill>
                <a:latin typeface="Imprint MT Shadow" panose="04020605060303030202" pitchFamily="82" charset="0"/>
              </a:rPr>
            </a:br>
            <a:r>
              <a:rPr lang="sv-SE" dirty="0" err="1">
                <a:solidFill>
                  <a:schemeClr val="bg1"/>
                </a:solidFill>
                <a:latin typeface="Imprint MT Shadow" panose="04020605060303030202" pitchFamily="82" charset="0"/>
              </a:rPr>
              <a:t>batch</a:t>
            </a:r>
            <a:r>
              <a:rPr lang="sv-SE" dirty="0">
                <a:solidFill>
                  <a:schemeClr val="bg1"/>
                </a:solidFill>
                <a:latin typeface="Imprint MT Shadow" panose="04020605060303030202" pitchFamily="82" charset="0"/>
              </a:rPr>
              <a:t> 1 2019</a:t>
            </a:r>
            <a:br>
              <a:rPr lang="sv-SE" dirty="0">
                <a:solidFill>
                  <a:schemeClr val="bg1"/>
                </a:solidFill>
                <a:latin typeface="Imprint MT Shadow" panose="04020605060303030202" pitchFamily="82" charset="0"/>
              </a:rPr>
            </a:br>
            <a:r>
              <a:rPr lang="sv-SE" dirty="0">
                <a:solidFill>
                  <a:schemeClr val="bg1"/>
                </a:solidFill>
                <a:latin typeface="Imprint MT Shadow" panose="04020605060303030202" pitchFamily="82" charset="0"/>
              </a:rPr>
              <a:t>Non </a:t>
            </a:r>
            <a:r>
              <a:rPr lang="sv-SE" dirty="0" err="1">
                <a:solidFill>
                  <a:schemeClr val="bg1"/>
                </a:solidFill>
                <a:latin typeface="Imprint MT Shadow" panose="04020605060303030202" pitchFamily="82" charset="0"/>
              </a:rPr>
              <a:t>chill</a:t>
            </a:r>
            <a:r>
              <a:rPr lang="sv-SE" dirty="0">
                <a:solidFill>
                  <a:schemeClr val="bg1"/>
                </a:solidFill>
                <a:latin typeface="Imprint MT Shadow" panose="04020605060303030202" pitchFamily="82" charset="0"/>
              </a:rPr>
              <a:t> </a:t>
            </a:r>
            <a:r>
              <a:rPr lang="sv-SE" dirty="0" err="1">
                <a:solidFill>
                  <a:schemeClr val="bg1"/>
                </a:solidFill>
                <a:latin typeface="Imprint MT Shadow" panose="04020605060303030202" pitchFamily="82" charset="0"/>
              </a:rPr>
              <a:t>filtered</a:t>
            </a:r>
            <a:br>
              <a:rPr lang="sv-SE" dirty="0">
                <a:solidFill>
                  <a:schemeClr val="bg1"/>
                </a:solidFill>
                <a:latin typeface="Imprint MT Shadow" panose="04020605060303030202" pitchFamily="82" charset="0"/>
              </a:rPr>
            </a:br>
            <a:r>
              <a:rPr lang="sv-SE" dirty="0">
                <a:solidFill>
                  <a:schemeClr val="bg1"/>
                </a:solidFill>
                <a:latin typeface="Imprint MT Shadow" panose="04020605060303030202" pitchFamily="82" charset="0"/>
              </a:rPr>
              <a:t>No </a:t>
            </a:r>
            <a:r>
              <a:rPr lang="sv-SE" dirty="0" err="1">
                <a:solidFill>
                  <a:schemeClr val="bg1"/>
                </a:solidFill>
                <a:latin typeface="Imprint MT Shadow" panose="04020605060303030202" pitchFamily="82" charset="0"/>
              </a:rPr>
              <a:t>colour</a:t>
            </a:r>
            <a:br>
              <a:rPr lang="sv-SE" dirty="0">
                <a:solidFill>
                  <a:schemeClr val="bg1"/>
                </a:solidFill>
                <a:latin typeface="Imprint MT Shadow" panose="04020605060303030202" pitchFamily="82" charset="0"/>
              </a:rPr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25950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2EA1CB-982F-4540-BEAE-6D7375E2C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724" y="902453"/>
            <a:ext cx="6363878" cy="5573761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chemeClr val="bg1"/>
                </a:solidFill>
                <a:latin typeface="Imprint MT Shadow" panose="04020605060303030202" pitchFamily="82" charset="0"/>
              </a:rPr>
              <a:t>Ex </a:t>
            </a:r>
            <a:r>
              <a:rPr lang="sv-SE" dirty="0" err="1">
                <a:solidFill>
                  <a:schemeClr val="bg1"/>
                </a:solidFill>
                <a:latin typeface="Imprint MT Shadow" panose="04020605060303030202" pitchFamily="82" charset="0"/>
              </a:rPr>
              <a:t>Rye</a:t>
            </a:r>
            <a:r>
              <a:rPr lang="sv-SE" dirty="0">
                <a:solidFill>
                  <a:schemeClr val="bg1"/>
                </a:solidFill>
                <a:latin typeface="Imprint MT Shadow" panose="04020605060303030202" pitchFamily="82" charset="0"/>
              </a:rPr>
              <a:t>, special </a:t>
            </a:r>
            <a:r>
              <a:rPr lang="sv-SE" dirty="0" err="1">
                <a:solidFill>
                  <a:schemeClr val="bg1"/>
                </a:solidFill>
                <a:latin typeface="Imprint MT Shadow" panose="04020605060303030202" pitchFamily="82" charset="0"/>
              </a:rPr>
              <a:t>limited</a:t>
            </a:r>
            <a:r>
              <a:rPr lang="sv-SE" dirty="0">
                <a:solidFill>
                  <a:schemeClr val="bg1"/>
                </a:solidFill>
                <a:latin typeface="Imprint MT Shadow" panose="04020605060303030202" pitchFamily="82" charset="0"/>
              </a:rPr>
              <a:t> ed</a:t>
            </a:r>
            <a:br>
              <a:rPr lang="sv-SE" dirty="0">
                <a:solidFill>
                  <a:schemeClr val="bg1"/>
                </a:solidFill>
                <a:latin typeface="Imprint MT Shadow" panose="04020605060303030202" pitchFamily="82" charset="0"/>
              </a:rPr>
            </a:br>
            <a:r>
              <a:rPr lang="sv-SE" dirty="0" err="1">
                <a:solidFill>
                  <a:schemeClr val="bg1"/>
                </a:solidFill>
                <a:latin typeface="Imprint MT Shadow" panose="04020605060303030202" pitchFamily="82" charset="0"/>
              </a:rPr>
              <a:t>Alc</a:t>
            </a:r>
            <a:r>
              <a:rPr lang="sv-SE" dirty="0">
                <a:solidFill>
                  <a:schemeClr val="bg1"/>
                </a:solidFill>
                <a:latin typeface="Imprint MT Shadow" panose="04020605060303030202" pitchFamily="82" charset="0"/>
              </a:rPr>
              <a:t> 60%</a:t>
            </a:r>
            <a:br>
              <a:rPr lang="sv-SE" dirty="0">
                <a:solidFill>
                  <a:schemeClr val="bg1"/>
                </a:solidFill>
                <a:latin typeface="Imprint MT Shadow" panose="04020605060303030202" pitchFamily="82" charset="0"/>
              </a:rPr>
            </a:br>
            <a:r>
              <a:rPr lang="sv-SE" dirty="0" err="1">
                <a:solidFill>
                  <a:schemeClr val="bg1"/>
                </a:solidFill>
                <a:latin typeface="Imprint MT Shadow" panose="04020605060303030202" pitchFamily="82" charset="0"/>
              </a:rPr>
              <a:t>Cask</a:t>
            </a:r>
            <a:r>
              <a:rPr lang="sv-SE" dirty="0">
                <a:solidFill>
                  <a:schemeClr val="bg1"/>
                </a:solidFill>
                <a:latin typeface="Imprint MT Shadow" panose="04020605060303030202" pitchFamily="82" charset="0"/>
              </a:rPr>
              <a:t> 48488</a:t>
            </a:r>
            <a:br>
              <a:rPr lang="sv-SE" dirty="0">
                <a:solidFill>
                  <a:schemeClr val="bg1"/>
                </a:solidFill>
                <a:latin typeface="Imprint MT Shadow" panose="04020605060303030202" pitchFamily="82" charset="0"/>
              </a:rPr>
            </a:br>
            <a:r>
              <a:rPr lang="sv-SE" dirty="0">
                <a:solidFill>
                  <a:schemeClr val="bg1"/>
                </a:solidFill>
                <a:latin typeface="Imprint MT Shadow" panose="04020605060303030202" pitchFamily="82" charset="0"/>
              </a:rPr>
              <a:t>En av 132 flaskor</a:t>
            </a:r>
            <a:br>
              <a:rPr lang="sv-SE" dirty="0">
                <a:solidFill>
                  <a:schemeClr val="bg1"/>
                </a:solidFill>
                <a:latin typeface="Imprint MT Shadow" panose="04020605060303030202" pitchFamily="82" charset="0"/>
              </a:rPr>
            </a:br>
            <a:r>
              <a:rPr lang="sv-SE" dirty="0">
                <a:solidFill>
                  <a:schemeClr val="bg1"/>
                </a:solidFill>
                <a:latin typeface="Imprint MT Shadow" panose="04020605060303030202" pitchFamily="82" charset="0"/>
              </a:rPr>
              <a:t>7 år &amp; 9 mån</a:t>
            </a:r>
            <a:br>
              <a:rPr lang="sv-SE" dirty="0">
                <a:solidFill>
                  <a:schemeClr val="bg1"/>
                </a:solidFill>
                <a:latin typeface="Imprint MT Shadow" panose="04020605060303030202" pitchFamily="82" charset="0"/>
              </a:rPr>
            </a:br>
            <a:r>
              <a:rPr lang="sv-SE" dirty="0">
                <a:solidFill>
                  <a:schemeClr val="bg1"/>
                </a:solidFill>
                <a:latin typeface="Imprint MT Shadow" panose="04020605060303030202" pitchFamily="82" charset="0"/>
              </a:rPr>
              <a:t>Non </a:t>
            </a:r>
            <a:r>
              <a:rPr lang="sv-SE" dirty="0" err="1">
                <a:solidFill>
                  <a:schemeClr val="bg1"/>
                </a:solidFill>
                <a:latin typeface="Imprint MT Shadow" panose="04020605060303030202" pitchFamily="82" charset="0"/>
              </a:rPr>
              <a:t>chill</a:t>
            </a:r>
            <a:r>
              <a:rPr lang="sv-SE" dirty="0">
                <a:solidFill>
                  <a:schemeClr val="bg1"/>
                </a:solidFill>
                <a:latin typeface="Imprint MT Shadow" panose="04020605060303030202" pitchFamily="82" charset="0"/>
              </a:rPr>
              <a:t> </a:t>
            </a:r>
            <a:r>
              <a:rPr lang="sv-SE" dirty="0" err="1">
                <a:solidFill>
                  <a:schemeClr val="bg1"/>
                </a:solidFill>
                <a:latin typeface="Imprint MT Shadow" panose="04020605060303030202" pitchFamily="82" charset="0"/>
              </a:rPr>
              <a:t>filtered</a:t>
            </a:r>
            <a:br>
              <a:rPr lang="sv-SE" dirty="0">
                <a:solidFill>
                  <a:schemeClr val="bg1"/>
                </a:solidFill>
                <a:latin typeface="Imprint MT Shadow" panose="04020605060303030202" pitchFamily="82" charset="0"/>
              </a:rPr>
            </a:br>
            <a:r>
              <a:rPr lang="sv-SE" dirty="0">
                <a:solidFill>
                  <a:schemeClr val="bg1"/>
                </a:solidFill>
                <a:latin typeface="Imprint MT Shadow" panose="04020605060303030202" pitchFamily="82" charset="0"/>
              </a:rPr>
              <a:t>No </a:t>
            </a:r>
            <a:r>
              <a:rPr lang="sv-SE" dirty="0" err="1">
                <a:solidFill>
                  <a:schemeClr val="bg1"/>
                </a:solidFill>
                <a:latin typeface="Imprint MT Shadow" panose="04020605060303030202" pitchFamily="82" charset="0"/>
              </a:rPr>
              <a:t>colour</a:t>
            </a:r>
            <a:br>
              <a:rPr lang="sv-SE" dirty="0">
                <a:solidFill>
                  <a:schemeClr val="bg1"/>
                </a:solidFill>
                <a:latin typeface="Imprint MT Shadow" panose="04020605060303030202" pitchFamily="82" charset="0"/>
              </a:rPr>
            </a:br>
            <a:br>
              <a:rPr lang="sv-SE" dirty="0">
                <a:solidFill>
                  <a:schemeClr val="bg1"/>
                </a:solidFill>
                <a:latin typeface="Imprint MT Shadow" panose="04020605060303030202" pitchFamily="82" charset="0"/>
              </a:rPr>
            </a:br>
            <a:endParaRPr lang="sv-SE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45C77EB-79ED-4FC1-8983-4967CB1D9F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277" y="0"/>
            <a:ext cx="42425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54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2EA1CB-982F-4540-BEAE-6D7375E2C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4239" y="195442"/>
            <a:ext cx="5722070" cy="5752871"/>
          </a:xfrm>
        </p:spPr>
        <p:txBody>
          <a:bodyPr>
            <a:normAutofit/>
          </a:bodyPr>
          <a:lstStyle/>
          <a:p>
            <a:r>
              <a:rPr lang="sv-SE" dirty="0" err="1">
                <a:solidFill>
                  <a:schemeClr val="bg1"/>
                </a:solidFill>
              </a:rPr>
              <a:t>Olorosso</a:t>
            </a:r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dirty="0" err="1">
                <a:solidFill>
                  <a:schemeClr val="bg1"/>
                </a:solidFill>
              </a:rPr>
              <a:t>cask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 err="1">
                <a:solidFill>
                  <a:schemeClr val="bg1"/>
                </a:solidFill>
              </a:rPr>
              <a:t>Alc</a:t>
            </a:r>
            <a:r>
              <a:rPr lang="sv-SE" dirty="0">
                <a:solidFill>
                  <a:schemeClr val="bg1"/>
                </a:solidFill>
              </a:rPr>
              <a:t> 60%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 err="1">
                <a:solidFill>
                  <a:schemeClr val="bg1"/>
                </a:solidFill>
              </a:rPr>
              <a:t>Cask</a:t>
            </a:r>
            <a:r>
              <a:rPr lang="sv-SE" dirty="0">
                <a:solidFill>
                  <a:schemeClr val="bg1"/>
                </a:solidFill>
              </a:rPr>
              <a:t> 4135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En av 600 flaskor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7år &amp; 5 mån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  <a:latin typeface="Imprint MT Shadow" panose="04020605060303030202" pitchFamily="82" charset="0"/>
              </a:rPr>
              <a:t>Non </a:t>
            </a:r>
            <a:r>
              <a:rPr lang="sv-SE" dirty="0" err="1">
                <a:solidFill>
                  <a:schemeClr val="bg1"/>
                </a:solidFill>
                <a:latin typeface="Imprint MT Shadow" panose="04020605060303030202" pitchFamily="82" charset="0"/>
              </a:rPr>
              <a:t>chill</a:t>
            </a:r>
            <a:r>
              <a:rPr lang="sv-SE" dirty="0">
                <a:solidFill>
                  <a:schemeClr val="bg1"/>
                </a:solidFill>
                <a:latin typeface="Imprint MT Shadow" panose="04020605060303030202" pitchFamily="82" charset="0"/>
              </a:rPr>
              <a:t> </a:t>
            </a:r>
            <a:r>
              <a:rPr lang="sv-SE" dirty="0" err="1">
                <a:solidFill>
                  <a:schemeClr val="bg1"/>
                </a:solidFill>
                <a:latin typeface="Imprint MT Shadow" panose="04020605060303030202" pitchFamily="82" charset="0"/>
              </a:rPr>
              <a:t>filtered</a:t>
            </a:r>
            <a:br>
              <a:rPr lang="sv-SE" dirty="0">
                <a:solidFill>
                  <a:schemeClr val="bg1"/>
                </a:solidFill>
                <a:latin typeface="Imprint MT Shadow" panose="04020605060303030202" pitchFamily="82" charset="0"/>
              </a:rPr>
            </a:br>
            <a:r>
              <a:rPr lang="sv-SE" dirty="0">
                <a:solidFill>
                  <a:schemeClr val="bg1"/>
                </a:solidFill>
                <a:latin typeface="Imprint MT Shadow" panose="04020605060303030202" pitchFamily="82" charset="0"/>
              </a:rPr>
              <a:t>No </a:t>
            </a:r>
            <a:r>
              <a:rPr lang="sv-SE" dirty="0" err="1">
                <a:solidFill>
                  <a:schemeClr val="bg1"/>
                </a:solidFill>
                <a:latin typeface="Imprint MT Shadow" panose="04020605060303030202" pitchFamily="82" charset="0"/>
              </a:rPr>
              <a:t>colour</a:t>
            </a:r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CD2E811D-38E3-4109-B667-091DC11D8E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049" y="0"/>
            <a:ext cx="4301058" cy="687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80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C1EB0B-D026-400B-96EA-79D3BFA189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115F13F-C5F2-4BC7-894D-F6A73FB098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2A43A1B-9FD8-4F29-A606-8EA915E3C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39" y="0"/>
            <a:ext cx="10348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70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D115F13F-C5F2-4BC7-894D-F6A73FB098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26123" y="877690"/>
            <a:ext cx="6074199" cy="5787059"/>
          </a:xfrm>
        </p:spPr>
        <p:txBody>
          <a:bodyPr>
            <a:normAutofit/>
          </a:bodyPr>
          <a:lstStyle/>
          <a:p>
            <a:pPr algn="l"/>
            <a:r>
              <a:rPr lang="sv-SE" sz="4400" dirty="0" err="1">
                <a:solidFill>
                  <a:schemeClr val="bg1"/>
                </a:solidFill>
                <a:latin typeface="Imprint MT Shadow" panose="04020605060303030202" pitchFamily="82" charset="0"/>
              </a:rPr>
              <a:t>Peated</a:t>
            </a:r>
            <a:r>
              <a:rPr lang="sv-SE" sz="4400" dirty="0">
                <a:solidFill>
                  <a:schemeClr val="bg1"/>
                </a:solidFill>
                <a:latin typeface="Imprint MT Shadow" panose="04020605060303030202" pitchFamily="82" charset="0"/>
              </a:rPr>
              <a:t> </a:t>
            </a:r>
            <a:r>
              <a:rPr lang="sv-SE" sz="4400" dirty="0" err="1">
                <a:solidFill>
                  <a:schemeClr val="bg1"/>
                </a:solidFill>
                <a:latin typeface="Imprint MT Shadow" panose="04020605060303030202" pitchFamily="82" charset="0"/>
              </a:rPr>
              <a:t>cask</a:t>
            </a:r>
            <a:endParaRPr lang="sv-SE" sz="4400" dirty="0">
              <a:solidFill>
                <a:schemeClr val="bg1"/>
              </a:solidFill>
              <a:latin typeface="Imprint MT Shadow" panose="04020605060303030202" pitchFamily="82" charset="0"/>
            </a:endParaRPr>
          </a:p>
          <a:p>
            <a:pPr algn="l"/>
            <a:r>
              <a:rPr lang="sv-SE" sz="4400" dirty="0" err="1">
                <a:solidFill>
                  <a:schemeClr val="bg1"/>
                </a:solidFill>
                <a:latin typeface="Imprint MT Shadow" panose="04020605060303030202" pitchFamily="82" charset="0"/>
              </a:rPr>
              <a:t>Alc</a:t>
            </a:r>
            <a:r>
              <a:rPr lang="sv-SE" sz="4400" dirty="0">
                <a:solidFill>
                  <a:schemeClr val="bg1"/>
                </a:solidFill>
                <a:latin typeface="Imprint MT Shadow" panose="04020605060303030202" pitchFamily="82" charset="0"/>
              </a:rPr>
              <a:t> 55,5%</a:t>
            </a:r>
          </a:p>
          <a:p>
            <a:pPr algn="l"/>
            <a:r>
              <a:rPr lang="sv-SE" sz="4400" dirty="0" err="1">
                <a:solidFill>
                  <a:schemeClr val="bg1"/>
                </a:solidFill>
                <a:latin typeface="Imprint MT Shadow" panose="04020605060303030202" pitchFamily="82" charset="0"/>
              </a:rPr>
              <a:t>Batch</a:t>
            </a:r>
            <a:r>
              <a:rPr lang="sv-SE" sz="4400" dirty="0">
                <a:solidFill>
                  <a:schemeClr val="bg1"/>
                </a:solidFill>
                <a:latin typeface="Imprint MT Shadow" panose="04020605060303030202" pitchFamily="82" charset="0"/>
              </a:rPr>
              <a:t> 2  2019</a:t>
            </a:r>
          </a:p>
          <a:p>
            <a:pPr algn="l"/>
            <a:r>
              <a:rPr lang="sv-SE" sz="4400" dirty="0">
                <a:solidFill>
                  <a:schemeClr val="bg1"/>
                </a:solidFill>
                <a:latin typeface="Imprint MT Shadow" panose="04020605060303030202" pitchFamily="82" charset="0"/>
              </a:rPr>
              <a:t>Ex bourbon </a:t>
            </a:r>
            <a:r>
              <a:rPr lang="sv-SE" sz="4400" dirty="0" err="1">
                <a:solidFill>
                  <a:schemeClr val="bg1"/>
                </a:solidFill>
                <a:latin typeface="Imprint MT Shadow" panose="04020605060303030202" pitchFamily="82" charset="0"/>
              </a:rPr>
              <a:t>barrels</a:t>
            </a:r>
            <a:endParaRPr lang="sv-SE" sz="4400" dirty="0">
              <a:solidFill>
                <a:schemeClr val="bg1"/>
              </a:solidFill>
              <a:latin typeface="Imprint MT Shadow" panose="04020605060303030202" pitchFamily="82" charset="0"/>
            </a:endParaRPr>
          </a:p>
          <a:p>
            <a:pPr algn="l"/>
            <a:r>
              <a:rPr lang="sv-SE" sz="4400" dirty="0">
                <a:solidFill>
                  <a:schemeClr val="bg1"/>
                </a:solidFill>
                <a:latin typeface="Imprint MT Shadow" panose="04020605060303030202" pitchFamily="82" charset="0"/>
              </a:rPr>
              <a:t>Non </a:t>
            </a:r>
            <a:r>
              <a:rPr lang="sv-SE" sz="4400" dirty="0" err="1">
                <a:solidFill>
                  <a:schemeClr val="bg1"/>
                </a:solidFill>
                <a:latin typeface="Imprint MT Shadow" panose="04020605060303030202" pitchFamily="82" charset="0"/>
              </a:rPr>
              <a:t>chill</a:t>
            </a:r>
            <a:r>
              <a:rPr lang="sv-SE" sz="4400" dirty="0">
                <a:solidFill>
                  <a:schemeClr val="bg1"/>
                </a:solidFill>
                <a:latin typeface="Imprint MT Shadow" panose="04020605060303030202" pitchFamily="82" charset="0"/>
              </a:rPr>
              <a:t> </a:t>
            </a:r>
            <a:r>
              <a:rPr lang="sv-SE" sz="4400" dirty="0" err="1">
                <a:solidFill>
                  <a:schemeClr val="bg1"/>
                </a:solidFill>
                <a:latin typeface="Imprint MT Shadow" panose="04020605060303030202" pitchFamily="82" charset="0"/>
              </a:rPr>
              <a:t>filtered</a:t>
            </a:r>
            <a:br>
              <a:rPr lang="sv-SE" sz="4400" dirty="0">
                <a:solidFill>
                  <a:schemeClr val="bg1"/>
                </a:solidFill>
                <a:latin typeface="Imprint MT Shadow" panose="04020605060303030202" pitchFamily="82" charset="0"/>
              </a:rPr>
            </a:br>
            <a:r>
              <a:rPr lang="sv-SE" sz="4400" dirty="0">
                <a:solidFill>
                  <a:schemeClr val="bg1"/>
                </a:solidFill>
                <a:latin typeface="Imprint MT Shadow" panose="04020605060303030202" pitchFamily="82" charset="0"/>
              </a:rPr>
              <a:t>No </a:t>
            </a:r>
            <a:r>
              <a:rPr lang="sv-SE" sz="4400" dirty="0" err="1">
                <a:solidFill>
                  <a:schemeClr val="bg1"/>
                </a:solidFill>
                <a:latin typeface="Imprint MT Shadow" panose="04020605060303030202" pitchFamily="82" charset="0"/>
              </a:rPr>
              <a:t>colour</a:t>
            </a:r>
            <a:endParaRPr lang="sv-SE" sz="4400" dirty="0">
              <a:solidFill>
                <a:schemeClr val="bg1"/>
              </a:solidFill>
              <a:latin typeface="Imprint MT Shadow" panose="04020605060303030202" pitchFamily="82" charset="0"/>
            </a:endParaRPr>
          </a:p>
          <a:p>
            <a:pPr algn="l"/>
            <a:endParaRPr lang="sv-SE" sz="4400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B684E82-9E88-49F0-BD88-18BDC7A16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834" y="80963"/>
            <a:ext cx="38710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903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2EA1CB-982F-4540-BEAE-6D7375E2C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2942" y="478247"/>
            <a:ext cx="5656868" cy="5526627"/>
          </a:xfrm>
        </p:spPr>
        <p:txBody>
          <a:bodyPr/>
          <a:lstStyle/>
          <a:p>
            <a:r>
              <a:rPr lang="sv-SE" dirty="0" err="1">
                <a:solidFill>
                  <a:schemeClr val="bg1"/>
                </a:solidFill>
                <a:latin typeface="Imprint MT Shadow" panose="04020605060303030202" pitchFamily="82" charset="0"/>
              </a:rPr>
              <a:t>Peated</a:t>
            </a:r>
            <a:r>
              <a:rPr lang="sv-SE" dirty="0">
                <a:solidFill>
                  <a:schemeClr val="bg1"/>
                </a:solidFill>
                <a:latin typeface="Imprint MT Shadow" panose="04020605060303030202" pitchFamily="82" charset="0"/>
              </a:rPr>
              <a:t> </a:t>
            </a:r>
            <a:r>
              <a:rPr lang="sv-SE" dirty="0" err="1">
                <a:solidFill>
                  <a:schemeClr val="bg1"/>
                </a:solidFill>
                <a:latin typeface="Imprint MT Shadow" panose="04020605060303030202" pitchFamily="82" charset="0"/>
              </a:rPr>
              <a:t>cask</a:t>
            </a:r>
            <a:r>
              <a:rPr lang="sv-SE" dirty="0">
                <a:solidFill>
                  <a:schemeClr val="bg1"/>
                </a:solidFill>
                <a:latin typeface="Imprint MT Shadow" panose="04020605060303030202" pitchFamily="82" charset="0"/>
              </a:rPr>
              <a:t> 23 ppm</a:t>
            </a:r>
            <a:br>
              <a:rPr lang="sv-SE" dirty="0">
                <a:solidFill>
                  <a:schemeClr val="bg1"/>
                </a:solidFill>
                <a:latin typeface="Imprint MT Shadow" panose="04020605060303030202" pitchFamily="82" charset="0"/>
              </a:rPr>
            </a:br>
            <a:r>
              <a:rPr lang="sv-SE" dirty="0" err="1">
                <a:solidFill>
                  <a:schemeClr val="bg1"/>
                </a:solidFill>
                <a:latin typeface="Imprint MT Shadow" panose="04020605060303030202" pitchFamily="82" charset="0"/>
              </a:rPr>
              <a:t>Alc</a:t>
            </a:r>
            <a:r>
              <a:rPr lang="sv-SE" dirty="0">
                <a:solidFill>
                  <a:schemeClr val="bg1"/>
                </a:solidFill>
                <a:latin typeface="Imprint MT Shadow" panose="04020605060303030202" pitchFamily="82" charset="0"/>
              </a:rPr>
              <a:t> 62,8%</a:t>
            </a:r>
            <a:br>
              <a:rPr lang="sv-SE" dirty="0">
                <a:solidFill>
                  <a:schemeClr val="bg1"/>
                </a:solidFill>
                <a:latin typeface="Imprint MT Shadow" panose="04020605060303030202" pitchFamily="82" charset="0"/>
              </a:rPr>
            </a:br>
            <a:br>
              <a:rPr lang="sv-SE" dirty="0">
                <a:solidFill>
                  <a:schemeClr val="bg1"/>
                </a:solidFill>
                <a:latin typeface="Imprint MT Shadow" panose="04020605060303030202" pitchFamily="82" charset="0"/>
              </a:rPr>
            </a:br>
            <a:br>
              <a:rPr lang="sv-SE" dirty="0">
                <a:solidFill>
                  <a:schemeClr val="bg1"/>
                </a:solidFill>
                <a:latin typeface="Imprint MT Shadow" panose="04020605060303030202" pitchFamily="82" charset="0"/>
              </a:rPr>
            </a:br>
            <a:endParaRPr lang="sv-SE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24B4DE10-BCF1-4096-91DE-7045D2730C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493" y="0"/>
            <a:ext cx="4119176" cy="686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34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2EA1CB-982F-4540-BEAE-6D7375E2C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BBCBF1F-97D2-4D14-B606-CC15DE4D4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  <a:hlinkClick r:id="rId2"/>
              </a:rPr>
              <a:t>https://youtu.be/Dqc9V-tWlHU</a:t>
            </a:r>
            <a:endParaRPr lang="sv-SE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  <a:hlinkClick r:id="rId3"/>
              </a:rPr>
              <a:t>https://youtu.be/qFyoa0mS5UQ</a:t>
            </a:r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  <a:hlinkClick r:id="rId4"/>
              </a:rPr>
              <a:t>https://youtu.be/nnFEV_VE6WY</a:t>
            </a:r>
            <a:endParaRPr lang="sv-SE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  <a:hlinkClick r:id="rId5"/>
              </a:rPr>
              <a:t>https://youtu.be/a8FnBlVFhiU</a:t>
            </a:r>
            <a:r>
              <a:rPr lang="sv-SE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625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C1EB0B-D026-400B-96EA-79D3BFA189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115F13F-C5F2-4BC7-894D-F6A73FB098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9623E43-1E27-4796-8CE8-E5760E8FB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42" y="0"/>
            <a:ext cx="103007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4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C1EB0B-D026-400B-96EA-79D3BFA189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115F13F-C5F2-4BC7-894D-F6A73FB098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EEBD8AC-3AE7-47A1-B8E2-551F2F639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0"/>
            <a:ext cx="109727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626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CD0194-2D4D-4324-8729-DE1615EA7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577F2B6-EA25-4CC8-98DE-1A6CD4352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074" name="Picture 2" descr="Bildresultat för amrut distillery">
            <a:extLst>
              <a:ext uri="{FF2B5EF4-FFF2-40B4-BE49-F238E27FC236}">
                <a16:creationId xmlns:a16="http://schemas.microsoft.com/office/drawing/2014/main" id="{7A6E7BD6-EDC6-44FB-B7F2-F4DFE5228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64" y="-4715"/>
            <a:ext cx="11827499" cy="887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161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65462A-C7CB-4B19-A171-61DF59284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>
                <a:solidFill>
                  <a:schemeClr val="bg1"/>
                </a:solidFill>
                <a:latin typeface="Imprint MT Shadow" panose="04020605060303030202" pitchFamily="82" charset="0"/>
              </a:rPr>
              <a:t>Neelakanta</a:t>
            </a:r>
            <a:r>
              <a:rPr lang="sv-SE" dirty="0">
                <a:solidFill>
                  <a:schemeClr val="bg1"/>
                </a:solidFill>
                <a:latin typeface="Imprint MT Shadow" panose="04020605060303030202" pitchFamily="82" charset="0"/>
              </a:rPr>
              <a:t> </a:t>
            </a:r>
            <a:r>
              <a:rPr lang="sv-SE" dirty="0" err="1">
                <a:solidFill>
                  <a:schemeClr val="bg1"/>
                </a:solidFill>
                <a:latin typeface="Imprint MT Shadow" panose="04020605060303030202" pitchFamily="82" charset="0"/>
              </a:rPr>
              <a:t>Jagdale</a:t>
            </a:r>
            <a:r>
              <a:rPr lang="sv-SE" dirty="0">
                <a:solidFill>
                  <a:schemeClr val="bg1"/>
                </a:solidFill>
                <a:latin typeface="Imprint MT Shadow" panose="04020605060303030202" pitchFamily="82" charset="0"/>
              </a:rPr>
              <a:t>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A416F92-D7C5-43C9-A3F0-050C45BD2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456" y="1561674"/>
            <a:ext cx="10515600" cy="4351338"/>
          </a:xfrm>
        </p:spPr>
        <p:txBody>
          <a:bodyPr/>
          <a:lstStyle/>
          <a:p>
            <a:r>
              <a:rPr lang="sv-SE" dirty="0"/>
              <a:t>                                                         </a:t>
            </a:r>
            <a:r>
              <a:rPr lang="sv-SE" dirty="0">
                <a:solidFill>
                  <a:schemeClr val="bg1"/>
                </a:solidFill>
                <a:latin typeface="Imprint MT Shadow" panose="04020605060303030202" pitchFamily="82" charset="0"/>
              </a:rPr>
              <a:t>Avled i maj 2019 vid 66 års ålder            					   och ersattes av sin son, </a:t>
            </a:r>
            <a:r>
              <a:rPr lang="sv-SE" dirty="0" err="1">
                <a:solidFill>
                  <a:schemeClr val="bg1"/>
                </a:solidFill>
                <a:latin typeface="Imprint MT Shadow" panose="04020605060303030202" pitchFamily="82" charset="0"/>
              </a:rPr>
              <a:t>Rakshit</a:t>
            </a:r>
            <a:r>
              <a:rPr lang="sv-SE" dirty="0">
                <a:solidFill>
                  <a:schemeClr val="bg1"/>
                </a:solidFill>
                <a:latin typeface="Imprint MT Shadow" panose="04020605060303030202" pitchFamily="82" charset="0"/>
              </a:rPr>
              <a:t>.</a:t>
            </a:r>
            <a:endParaRPr lang="sv-SE" dirty="0">
              <a:latin typeface="Imprint MT Shadow" panose="04020605060303030202" pitchFamily="82" charset="0"/>
            </a:endParaRPr>
          </a:p>
        </p:txBody>
      </p:sp>
      <p:pic>
        <p:nvPicPr>
          <p:cNvPr id="4098" name="Picture 2" descr="Bildresultat för amrut distillery">
            <a:extLst>
              <a:ext uri="{FF2B5EF4-FFF2-40B4-BE49-F238E27FC236}">
                <a16:creationId xmlns:a16="http://schemas.microsoft.com/office/drawing/2014/main" id="{F4125D14-0145-4DF7-80D6-ED83B356B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45" y="1655014"/>
            <a:ext cx="4970464" cy="497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DC4FC594-8051-47CD-A19A-983C1FB1B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926" y="2667787"/>
            <a:ext cx="6252147" cy="395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697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C1EB0B-D026-400B-96EA-79D3BFA189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115F13F-C5F2-4BC7-894D-F6A73FB098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6" name="Picture 2" descr="Bildresultat för amrut distillery">
            <a:extLst>
              <a:ext uri="{FF2B5EF4-FFF2-40B4-BE49-F238E27FC236}">
                <a16:creationId xmlns:a16="http://schemas.microsoft.com/office/drawing/2014/main" id="{48C2D26C-5398-422F-9E27-FBC17724D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67588" cy="965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810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011043-A7C9-46E8-85FE-FC35C9C83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79D636-12FB-4B6F-8F19-3A0FD3589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2050" name="Picture 2" descr="Bildresultat för amrut distillery">
            <a:extLst>
              <a:ext uri="{FF2B5EF4-FFF2-40B4-BE49-F238E27FC236}">
                <a16:creationId xmlns:a16="http://schemas.microsoft.com/office/drawing/2014/main" id="{61CBEA0B-D34B-46B6-99B2-626486205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683" y="0"/>
            <a:ext cx="5262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28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0A80F25-3B32-406B-B156-6E38624C3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950" y="1272620"/>
            <a:ext cx="11708091" cy="3808428"/>
          </a:xfrm>
        </p:spPr>
        <p:txBody>
          <a:bodyPr>
            <a:normAutofit/>
          </a:bodyPr>
          <a:lstStyle/>
          <a:p>
            <a:r>
              <a:rPr lang="sv-SE" sz="4400" dirty="0">
                <a:solidFill>
                  <a:schemeClr val="bg1"/>
                </a:solidFill>
                <a:latin typeface="Imprint MT Shadow" panose="04020605060303030202" pitchFamily="82" charset="0"/>
              </a:rPr>
              <a:t>Började göra maltwhisky i mitten på 1980-talet</a:t>
            </a:r>
          </a:p>
          <a:p>
            <a:r>
              <a:rPr lang="sv-SE" sz="4400" dirty="0" err="1">
                <a:solidFill>
                  <a:schemeClr val="bg1"/>
                </a:solidFill>
                <a:latin typeface="Imprint MT Shadow" panose="04020605060303030202" pitchFamily="82" charset="0"/>
              </a:rPr>
              <a:t>Amrut</a:t>
            </a:r>
            <a:r>
              <a:rPr lang="sv-SE" sz="4400" dirty="0">
                <a:solidFill>
                  <a:schemeClr val="bg1"/>
                </a:solidFill>
                <a:latin typeface="Imprint MT Shadow" panose="04020605060303030202" pitchFamily="82" charset="0"/>
              </a:rPr>
              <a:t> singel malt introducerades 2004</a:t>
            </a:r>
          </a:p>
          <a:p>
            <a:r>
              <a:rPr lang="sv-SE" sz="4400" dirty="0">
                <a:solidFill>
                  <a:schemeClr val="bg1"/>
                </a:solidFill>
                <a:latin typeface="Imprint MT Shadow" panose="04020605060303030202" pitchFamily="82" charset="0"/>
              </a:rPr>
              <a:t>Kapacitet på 6.000.000 liter </a:t>
            </a:r>
            <a:r>
              <a:rPr lang="sv-SE" sz="4400" dirty="0" err="1">
                <a:solidFill>
                  <a:schemeClr val="bg1"/>
                </a:solidFill>
                <a:latin typeface="Imprint MT Shadow" panose="04020605060303030202" pitchFamily="82" charset="0"/>
              </a:rPr>
              <a:t>alc</a:t>
            </a:r>
            <a:r>
              <a:rPr lang="sv-SE" sz="4400" dirty="0">
                <a:solidFill>
                  <a:schemeClr val="bg1"/>
                </a:solidFill>
                <a:latin typeface="Imprint MT Shadow" panose="04020605060303030202" pitchFamily="82" charset="0"/>
              </a:rPr>
              <a:t> (</a:t>
            </a:r>
            <a:r>
              <a:rPr lang="sv-SE" sz="4400" dirty="0" err="1">
                <a:solidFill>
                  <a:schemeClr val="bg1"/>
                </a:solidFill>
                <a:latin typeface="Imprint MT Shadow" panose="04020605060303030202" pitchFamily="82" charset="0"/>
              </a:rPr>
              <a:t>Caol</a:t>
            </a:r>
            <a:r>
              <a:rPr lang="sv-SE" sz="4400" dirty="0">
                <a:solidFill>
                  <a:schemeClr val="bg1"/>
                </a:solidFill>
                <a:latin typeface="Imprint MT Shadow" panose="04020605060303030202" pitchFamily="82" charset="0"/>
              </a:rPr>
              <a:t> Ila 6.500.000)</a:t>
            </a:r>
          </a:p>
        </p:txBody>
      </p:sp>
    </p:spTree>
    <p:extLst>
      <p:ext uri="{BB962C8B-B14F-4D97-AF65-F5344CB8AC3E}">
        <p14:creationId xmlns:p14="http://schemas.microsoft.com/office/powerpoint/2010/main" val="3937141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220</Words>
  <Application>Microsoft Office PowerPoint</Application>
  <PresentationFormat>Bredbild</PresentationFormat>
  <Paragraphs>27</Paragraphs>
  <Slides>22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Imprint MT Shadow</vt:lpstr>
      <vt:lpstr>Office-tema</vt:lpstr>
      <vt:lpstr>1948</vt:lpstr>
      <vt:lpstr>PowerPoint-presentation</vt:lpstr>
      <vt:lpstr>PowerPoint-presentation</vt:lpstr>
      <vt:lpstr>PowerPoint-presentation</vt:lpstr>
      <vt:lpstr>PowerPoint-presentation</vt:lpstr>
      <vt:lpstr>Neelakanta Jagdale </vt:lpstr>
      <vt:lpstr>PowerPoint-presentation</vt:lpstr>
      <vt:lpstr>PowerPoint-presentation</vt:lpstr>
      <vt:lpstr>PowerPoint-presentation</vt:lpstr>
      <vt:lpstr>1996</vt:lpstr>
      <vt:lpstr>PowerPoint-presentation</vt:lpstr>
      <vt:lpstr>PowerPoint-presentation</vt:lpstr>
      <vt:lpstr>PowerPoint-presentation</vt:lpstr>
      <vt:lpstr>Paul P John</vt:lpstr>
      <vt:lpstr>PowerPoint-presentation</vt:lpstr>
      <vt:lpstr>PowerPoint-presentation</vt:lpstr>
      <vt:lpstr>Unpeated single malt Alc 55,2% ex bourbon barrels batch 1 2019 Non chill filtered No colour </vt:lpstr>
      <vt:lpstr>Ex Rye, special limited ed Alc 60% Cask 48488 En av 132 flaskor 7 år &amp; 9 mån Non chill filtered No colour  </vt:lpstr>
      <vt:lpstr>Olorosso cask Alc 60% Cask 4135 En av 600 flaskor 7år &amp; 5 mån Non chill filtered No colour</vt:lpstr>
      <vt:lpstr>PowerPoint-presentation</vt:lpstr>
      <vt:lpstr>Peated cask 23 ppm Alc 62,8%   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bjorn.almersved@outlook.com</dc:creator>
  <cp:lastModifiedBy>bjorn.almersved@outlook.com</cp:lastModifiedBy>
  <cp:revision>14</cp:revision>
  <dcterms:created xsi:type="dcterms:W3CDTF">2021-02-11T12:17:34Z</dcterms:created>
  <dcterms:modified xsi:type="dcterms:W3CDTF">2021-02-11T17:40:21Z</dcterms:modified>
</cp:coreProperties>
</file>